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1214" r:id="rId3"/>
    <p:sldId id="1216" r:id="rId4"/>
    <p:sldId id="1217" r:id="rId5"/>
    <p:sldId id="1258" r:id="rId6"/>
    <p:sldId id="1259" r:id="rId7"/>
    <p:sldId id="1260" r:id="rId8"/>
    <p:sldId id="1263" r:id="rId9"/>
    <p:sldId id="1292" r:id="rId10"/>
    <p:sldId id="1268" r:id="rId11"/>
    <p:sldId id="1269" r:id="rId12"/>
    <p:sldId id="1270" r:id="rId13"/>
    <p:sldId id="1290" r:id="rId14"/>
    <p:sldId id="1271" r:id="rId15"/>
    <p:sldId id="1272" r:id="rId16"/>
    <p:sldId id="1273" r:id="rId17"/>
    <p:sldId id="1274" r:id="rId18"/>
    <p:sldId id="1275" r:id="rId19"/>
    <p:sldId id="1276" r:id="rId20"/>
    <p:sldId id="1277" r:id="rId21"/>
    <p:sldId id="1293" r:id="rId22"/>
    <p:sldId id="1279" r:id="rId23"/>
    <p:sldId id="1280" r:id="rId24"/>
    <p:sldId id="1281" r:id="rId25"/>
    <p:sldId id="1282" r:id="rId26"/>
    <p:sldId id="1283" r:id="rId27"/>
    <p:sldId id="1284" r:id="rId28"/>
    <p:sldId id="1285" r:id="rId29"/>
    <p:sldId id="1286" r:id="rId30"/>
    <p:sldId id="1287" r:id="rId31"/>
    <p:sldId id="1288" r:id="rId32"/>
    <p:sldId id="1289" r:id="rId33"/>
    <p:sldId id="771" r:id="rId34"/>
    <p:sldId id="693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8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4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81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0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0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3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8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2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01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417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87FDC-F33B-42CA-B0D5-BB2088678029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02AC0C-AAB7-4556-B321-32F18A07FB48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A02DF-A48C-49ED-8C61-3398E80BA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CC350-2337-42A5-A627-9A14F3818F8F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49FC7-73B0-4847-87E9-496A4FA7C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36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14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BD59F-FD83-4DAA-B95A-B54969432AB9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1F977-4EA1-4AB5-B919-265903CFB00E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8E474-F0CE-4B50-96D0-7A630F42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E563F-8030-4701-9613-0361744EBF8E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9333B-4FC6-4CB9-95EF-E8A858B2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B6623-9AB7-4D55-9E01-E86212C66FE0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DB4E0-B555-42CC-A941-D8C132C96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FB400-9DDE-42E2-BCA1-2936932D941E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45C8F0-2C97-459A-9B3E-BF7C81A8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F51A3-837D-41D1-A6F1-EA234A763E78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D028E0-0710-41D8-86F3-ACD88DEA6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AF465-6543-4E77-B168-2E9DEAE05F9F}" type="datetime1">
              <a:rPr lang="en-US" altLang="en-US" smtClean="0"/>
              <a:t>7/2/2016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13C820-1D5D-4BBC-897C-C681EA1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CMSC201</a:t>
            </a:r>
            <a:br>
              <a:rPr lang="en-US" altLang="en-US" dirty="0" smtClean="0"/>
            </a:br>
            <a:r>
              <a:rPr lang="en-US" altLang="en-US" dirty="0" smtClean="0"/>
              <a:t> Computer Science I for Majors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4000" dirty="0" smtClean="0"/>
              <a:t>Lecture 19 – Recursion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Katherine Gibson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032" y="6524764"/>
            <a:ext cx="714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</a:t>
            </a:r>
            <a:r>
              <a:rPr lang="en-US" sz="1600" dirty="0"/>
              <a:t>on </a:t>
            </a:r>
            <a:r>
              <a:rPr lang="en-US" sz="1600" dirty="0" smtClean="0"/>
              <a:t>slides from the book author, and previous iterations of the course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ヒラギノ角ゴ Pro W3"/>
                <a:cs typeface="ヒラギノ角ゴ Pro W3"/>
              </a:rPr>
              <a:t>Why Would We Use Recursion?</a:t>
            </a: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Some sorting algorithms recursively sort data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607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Simple Recursion Example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err="1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8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print(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if (</a:t>
            </a: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2):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   compute(intInput-1)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main():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compute(50)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 flipV="1">
            <a:off x="2426329" y="3041964"/>
            <a:ext cx="2544023" cy="688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6307" y="5257115"/>
            <a:ext cx="275272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ea typeface="ヒラギノ角ゴ Pro W3"/>
                <a:cs typeface="ヒラギノ角ゴ Pro W3"/>
              </a:rPr>
              <a:t>This program simply </a:t>
            </a:r>
            <a:r>
              <a:rPr lang="en-US" altLang="en-US" sz="2000" b="1" dirty="0" smtClean="0">
                <a:ea typeface="ヒラギノ角ゴ Pro W3"/>
                <a:cs typeface="ヒラギノ角ゴ Pro W3"/>
              </a:rPr>
              <a:t>computes </a:t>
            </a:r>
            <a:r>
              <a:rPr lang="en-US" altLang="en-US" sz="2000" b="1" dirty="0">
                <a:ea typeface="ヒラギノ角ゴ Pro W3"/>
                <a:cs typeface="ヒラギノ角ゴ Pro W3"/>
              </a:rPr>
              <a:t>from 50 down to </a:t>
            </a:r>
            <a:r>
              <a:rPr lang="en-US" altLang="en-US" sz="2000" b="1" dirty="0" smtClean="0">
                <a:ea typeface="ヒラギノ角ゴ Pro W3"/>
                <a:cs typeface="ヒラギノ角ゴ Pro W3"/>
              </a:rPr>
              <a:t>2.  </a:t>
            </a:r>
            <a:endParaRPr lang="en-US" altLang="en-US" sz="2000" b="1" dirty="0">
              <a:ea typeface="ヒラギノ角ゴ Pro W3"/>
              <a:cs typeface="ヒラギノ角ゴ Pro W3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70353" y="3604292"/>
            <a:ext cx="386583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This is where the recursion </a:t>
            </a:r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occurs.</a:t>
            </a:r>
          </a:p>
          <a:p>
            <a:pPr eaLnBrk="1" hangingPunct="1"/>
            <a:endParaRPr lang="en-US" altLang="en-US" sz="2000" b="1" dirty="0" smtClean="0">
              <a:latin typeface="+mn-lt"/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You </a:t>
            </a:r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can see that the </a:t>
            </a:r>
            <a:r>
              <a:rPr lang="en-US" altLang="en-US" sz="20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compute() </a:t>
            </a:r>
            <a:r>
              <a:rPr lang="en-US" altLang="en-US" sz="2000" b="1" dirty="0" smtClean="0">
                <a:latin typeface="+mn-lt"/>
                <a:ea typeface="ヒラギノ角ゴ Pro W3"/>
                <a:cs typeface="ヒラギノ角ゴ Pro W3"/>
              </a:rPr>
              <a:t>function calls </a:t>
            </a:r>
            <a:r>
              <a:rPr lang="en-US" altLang="en-US" sz="2000" b="1" dirty="0">
                <a:latin typeface="+mn-lt"/>
                <a:ea typeface="ヒラギノ角ゴ Pro W3"/>
                <a:cs typeface="ヒラギノ角ゴ Pro W3"/>
              </a:rPr>
              <a:t>itself.</a:t>
            </a:r>
          </a:p>
        </p:txBody>
      </p:sp>
    </p:spTree>
    <p:extLst>
      <p:ext uri="{BB962C8B-B14F-4D97-AF65-F5344CB8AC3E}">
        <p14:creationId xmlns:p14="http://schemas.microsoft.com/office/powerpoint/2010/main" val="31569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Visualizing Recursion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understand how recursion works, it helps to visualize what’s going on.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help visualize, we will use a common concept called the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A stack basically operates like a container of trays in a cafeteria.  It has only two operations: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Push:  you can push something onto the stack.</a:t>
            </a:r>
          </a:p>
          <a:p>
            <a:pPr lvl="1" eaLnBrk="1" hangingPunct="1"/>
            <a:r>
              <a:rPr lang="en-US" altLang="en-US" sz="2400" dirty="0" smtClean="0">
                <a:ea typeface="ヒラギノ角ゴ Pro W3"/>
              </a:rPr>
              <a:t>Pop:  you can pop something off the top of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see an example stack in action.</a:t>
            </a:r>
            <a:endParaRPr lang="en-US" altLang="en-US" sz="3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54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18489"/>
            <a:ext cx="7772400" cy="1470025"/>
          </a:xfrm>
        </p:spPr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pic>
        <p:nvPicPr>
          <p:cNvPr id="7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590800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762000" y="1826536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ヒラギノ角ゴ Pro W3"/>
                <a:cs typeface="ヒラギノ角ゴ Pro W3"/>
              </a:rPr>
              <a:t>The diagram below shows a stack over time.  </a:t>
            </a:r>
          </a:p>
          <a:p>
            <a:pPr eaLnBrk="1" hangingPunct="1"/>
            <a:r>
              <a:rPr lang="en-US" altLang="en-US" sz="2400" dirty="0" smtClean="0">
                <a:ea typeface="ヒラギノ角ゴ Pro W3"/>
                <a:cs typeface="ヒラギノ角ゴ Pro W3"/>
              </a:rPr>
              <a:t>We perform two pushes and two pops.</a:t>
            </a:r>
          </a:p>
          <a:p>
            <a:pPr eaLnBrk="1" hangingPunct="1"/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  <p:grpSp>
        <p:nvGrpSpPr>
          <p:cNvPr id="59396" name="Group 27"/>
          <p:cNvGrpSpPr>
            <a:grpSpLocks/>
          </p:cNvGrpSpPr>
          <p:nvPr/>
        </p:nvGrpSpPr>
        <p:grpSpPr bwMode="auto">
          <a:xfrm>
            <a:off x="990600" y="2971800"/>
            <a:ext cx="6324600" cy="2855913"/>
            <a:chOff x="593725" y="3265488"/>
            <a:chExt cx="6324600" cy="2855912"/>
          </a:xfrm>
        </p:grpSpPr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6096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609600" y="5334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V="1">
              <a:off x="15240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593725" y="5497513"/>
              <a:ext cx="12477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Empty Stack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19685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19685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V="1">
              <a:off x="28956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1952625" y="5497513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1: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Push “2”</a:t>
              </a: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1981200" y="50196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31877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31877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41148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09" name="Text Box 17"/>
            <p:cNvSpPr txBox="1">
              <a:spLocks noChangeArrowheads="1"/>
            </p:cNvSpPr>
            <p:nvPr/>
          </p:nvSpPr>
          <p:spPr bwMode="auto">
            <a:xfrm>
              <a:off x="3171825" y="5497513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2: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Push “8”</a:t>
              </a: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3200400" y="50196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3200400" y="47148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8</a:t>
              </a:r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>
              <a:off x="4406900" y="3265488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406900" y="5322888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V="1">
              <a:off x="5334000" y="3265488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4391025" y="5486400"/>
              <a:ext cx="12192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3: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Pop:  Gets 8</a:t>
              </a:r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4419600" y="5008563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9417" name="Line 27"/>
            <p:cNvSpPr>
              <a:spLocks noChangeShapeType="1"/>
            </p:cNvSpPr>
            <p:nvPr/>
          </p:nvSpPr>
          <p:spPr bwMode="auto">
            <a:xfrm>
              <a:off x="57150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8" name="Line 28"/>
            <p:cNvSpPr>
              <a:spLocks noChangeShapeType="1"/>
            </p:cNvSpPr>
            <p:nvPr/>
          </p:nvSpPr>
          <p:spPr bwMode="auto">
            <a:xfrm>
              <a:off x="5715000" y="53340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19" name="Line 29"/>
            <p:cNvSpPr>
              <a:spLocks noChangeShapeType="1"/>
            </p:cNvSpPr>
            <p:nvPr/>
          </p:nvSpPr>
          <p:spPr bwMode="auto">
            <a:xfrm flipV="1">
              <a:off x="6642100" y="32766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420" name="Text Box 30"/>
            <p:cNvSpPr txBox="1">
              <a:spLocks noChangeArrowheads="1"/>
            </p:cNvSpPr>
            <p:nvPr/>
          </p:nvSpPr>
          <p:spPr bwMode="auto">
            <a:xfrm>
              <a:off x="5699125" y="5497513"/>
              <a:ext cx="1219200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Time 4:</a:t>
              </a:r>
            </a:p>
            <a:p>
              <a:pPr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Pop:  Gets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In computer science, a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 is a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last in, first out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(LIFO) abstract data type and data structure. </a:t>
            </a:r>
          </a:p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A stack can have any abstract data type as an element, but is characterized by only two fundamental operations, the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push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 and the </a:t>
            </a:r>
            <a:r>
              <a:rPr lang="en-US" altLang="en-US" sz="2400" b="1" smtClean="0">
                <a:ea typeface="ヒラギノ角ゴ Pro W3"/>
                <a:cs typeface="ヒラギノ角ゴ Pro W3"/>
              </a:rPr>
              <a:t>pop</a:t>
            </a:r>
            <a:r>
              <a:rPr lang="en-US" altLang="en-US" sz="2400" smtClean="0">
                <a:ea typeface="ヒラギノ角ゴ Pro W3"/>
                <a:cs typeface="ヒラギノ角ゴ Pro W3"/>
              </a:rPr>
              <a:t>. </a:t>
            </a:r>
          </a:p>
          <a:p>
            <a:pPr eaLnBrk="1" hangingPunct="1"/>
            <a:r>
              <a:rPr lang="en-US" altLang="en-US" sz="2400" smtClean="0">
                <a:ea typeface="ヒラギノ角ゴ Pro W3"/>
                <a:cs typeface="ヒラギノ角ゴ Pro W3"/>
              </a:rPr>
              <a:t>The push operation adds to the top of the list, hiding any items already on the stack, or initializing the stack if it is empty. </a:t>
            </a:r>
          </a:p>
        </p:txBody>
      </p:sp>
    </p:spTree>
    <p:extLst>
      <p:ext uri="{BB962C8B-B14F-4D97-AF65-F5344CB8AC3E}">
        <p14:creationId xmlns:p14="http://schemas.microsoft.com/office/powerpoint/2010/main" val="2348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ヒラギノ角ゴ Pro W3"/>
                <a:cs typeface="ヒラギノ角ゴ Pro W3"/>
              </a:rPr>
              <a:t>The nature of the pop and push operations also means that stack elements have a natural order. </a:t>
            </a:r>
          </a:p>
          <a:p>
            <a:pPr eaLnBrk="1" hangingPunct="1"/>
            <a:r>
              <a:rPr lang="en-US" altLang="en-US" sz="2800" smtClean="0">
                <a:ea typeface="ヒラギノ角ゴ Pro W3"/>
                <a:cs typeface="ヒラギノ角ゴ Pro W3"/>
              </a:rPr>
              <a:t>Elements are removed from the stack in the reverse order to the order of their addition: therefore, the lower elements are typically those that have been in the list the longest.</a:t>
            </a:r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1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Stacks and Functions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When you run a program, the computer creates a stack for you.</a:t>
            </a:r>
          </a:p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Each time you invoke a function, the function is placed on top of the stack.</a:t>
            </a:r>
          </a:p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When the function returns or exits, the function is popped off the stack.</a:t>
            </a:r>
          </a:p>
        </p:txBody>
      </p:sp>
    </p:spTree>
    <p:extLst>
      <p:ext uri="{BB962C8B-B14F-4D97-AF65-F5344CB8AC3E}">
        <p14:creationId xmlns:p14="http://schemas.microsoft.com/office/powerpoint/2010/main" val="2012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Stacks and Functions</a:t>
            </a: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8946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894643" y="39258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 flipV="1">
            <a:off x="18090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878768" y="4089400"/>
            <a:ext cx="1247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24059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2405943" y="39258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 flipV="1">
            <a:off x="3333043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2390068" y="4089400"/>
            <a:ext cx="13081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main()</a:t>
            </a:r>
          </a:p>
        </p:txBody>
      </p:sp>
      <p:sp>
        <p:nvSpPr>
          <p:cNvPr id="64523" name="Rectangle 12"/>
          <p:cNvSpPr>
            <a:spLocks noChangeArrowheads="1"/>
          </p:cNvSpPr>
          <p:nvPr/>
        </p:nvSpPr>
        <p:spPr bwMode="auto">
          <a:xfrm>
            <a:off x="2418643" y="36115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3845805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3845805" y="39258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 flipV="1">
            <a:off x="4772905" y="18684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829930" y="4089400"/>
            <a:ext cx="14747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square()</a:t>
            </a:r>
          </a:p>
        </p:txBody>
      </p:sp>
      <p:sp>
        <p:nvSpPr>
          <p:cNvPr id="64528" name="Rectangle 17"/>
          <p:cNvSpPr>
            <a:spLocks noChangeArrowheads="1"/>
          </p:cNvSpPr>
          <p:nvPr/>
        </p:nvSpPr>
        <p:spPr bwMode="auto">
          <a:xfrm>
            <a:off x="3858505" y="36115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29" name="Rectangle 18"/>
          <p:cNvSpPr>
            <a:spLocks noChangeArrowheads="1"/>
          </p:cNvSpPr>
          <p:nvPr/>
        </p:nvSpPr>
        <p:spPr bwMode="auto">
          <a:xfrm>
            <a:off x="3858505" y="3306763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square()</a:t>
            </a:r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5314243" y="185737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5314243" y="3914775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2" name="Line 21"/>
          <p:cNvSpPr>
            <a:spLocks noChangeShapeType="1"/>
          </p:cNvSpPr>
          <p:nvPr/>
        </p:nvSpPr>
        <p:spPr bwMode="auto">
          <a:xfrm flipV="1">
            <a:off x="6241343" y="185737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5278438" y="4027488"/>
            <a:ext cx="14906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Pop:  square()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method exits.</a:t>
            </a:r>
          </a:p>
        </p:txBody>
      </p:sp>
      <p:sp>
        <p:nvSpPr>
          <p:cNvPr id="64534" name="Rectangle 23"/>
          <p:cNvSpPr>
            <a:spLocks noChangeArrowheads="1"/>
          </p:cNvSpPr>
          <p:nvPr/>
        </p:nvSpPr>
        <p:spPr bwMode="auto">
          <a:xfrm>
            <a:off x="5326943" y="3600450"/>
            <a:ext cx="914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ea typeface="ヒラギノ角ゴ Pro W3"/>
                <a:cs typeface="ヒラギノ角ゴ Pro W3"/>
              </a:rPr>
              <a:t>main()</a:t>
            </a:r>
          </a:p>
        </p:txBody>
      </p:sp>
      <p:sp>
        <p:nvSpPr>
          <p:cNvPr id="64535" name="Line 24"/>
          <p:cNvSpPr>
            <a:spLocks noChangeShapeType="1"/>
          </p:cNvSpPr>
          <p:nvPr/>
        </p:nvSpPr>
        <p:spPr bwMode="auto">
          <a:xfrm>
            <a:off x="6871580" y="18176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>
            <a:off x="6871580" y="3875088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V="1">
            <a:off x="7798680" y="181768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8" name="Text Box 27"/>
          <p:cNvSpPr txBox="1">
            <a:spLocks noChangeArrowheads="1"/>
          </p:cNvSpPr>
          <p:nvPr/>
        </p:nvSpPr>
        <p:spPr bwMode="auto">
          <a:xfrm>
            <a:off x="6835775" y="3987800"/>
            <a:ext cx="14906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Pop:  main()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method exits.</a:t>
            </a:r>
          </a:p>
        </p:txBody>
      </p: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457200" y="5368131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ea typeface="ヒラギノ角ゴ Pro W3"/>
                <a:cs typeface="ヒラギノ角ゴ Pro W3"/>
              </a:rPr>
              <a:t>This is called an activation record or stack frame.  </a:t>
            </a:r>
          </a:p>
          <a:p>
            <a:pPr eaLnBrk="1" hangingPunct="1"/>
            <a:r>
              <a:rPr lang="en-US" altLang="en-US" sz="1600" dirty="0">
                <a:ea typeface="ヒラギノ角ゴ Pro W3"/>
                <a:cs typeface="ヒラギノ角ゴ Pro W3"/>
              </a:rPr>
              <a:t>Usually, this actually grows downward</a:t>
            </a:r>
            <a:r>
              <a:rPr lang="en-US" altLang="en-US" dirty="0">
                <a:ea typeface="ヒラギノ角ゴ Pro W3"/>
                <a:cs typeface="ヒラギノ角ゴ Pro W3"/>
              </a:rPr>
              <a:t>.</a:t>
            </a:r>
          </a:p>
        </p:txBody>
      </p:sp>
      <p:sp>
        <p:nvSpPr>
          <p:cNvPr id="64540" name="Line 30"/>
          <p:cNvSpPr>
            <a:spLocks noChangeShapeType="1"/>
          </p:cNvSpPr>
          <p:nvPr/>
        </p:nvSpPr>
        <p:spPr bwMode="auto">
          <a:xfrm flipV="1">
            <a:off x="1918580" y="402748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Stacks and Recursion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85800" y="1878594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Each time a function is called, you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push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the function on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Each time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returns or exits, you </a:t>
            </a:r>
            <a:r>
              <a:rPr lang="en-US" altLang="en-US" sz="2800" i="1" dirty="0" smtClean="0">
                <a:ea typeface="ヒラギノ角ゴ Pro W3"/>
                <a:cs typeface="ヒラギノ角ゴ Pro W3"/>
              </a:rPr>
              <a:t>pop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off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If a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calls itself recursively, you just push another copy of the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function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onto the stack.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We therefore have a simple way to visualize how recursion really works.</a:t>
            </a: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56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 Details</a:t>
            </a:r>
          </a:p>
          <a:p>
            <a:r>
              <a:rPr lang="en-US" dirty="0" smtClean="0"/>
              <a:t>Classes</a:t>
            </a:r>
          </a:p>
          <a:p>
            <a:r>
              <a:rPr lang="en-US" dirty="0" smtClean="0"/>
              <a:t>Inheritance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59051" y="94759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+mn-lt"/>
                <a:ea typeface="ヒラギノ角ゴ Pro W3"/>
                <a:cs typeface="ヒラギノ角ゴ Pro W3"/>
              </a:rPr>
              <a:t>Back to the Simple Recursion Program</a:t>
            </a:r>
            <a:endParaRPr lang="en-US" altLang="en-US" sz="4800" dirty="0" smtClean="0"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22425" y="2433119"/>
            <a:ext cx="7772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 err="1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6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print(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if (</a:t>
            </a: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2):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   compute(intInput-1)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def</a:t>
            </a: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main():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compute(50)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8763" y="4284839"/>
            <a:ext cx="2752725" cy="20005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dirty="0">
                <a:latin typeface="+mn-lt"/>
                <a:ea typeface="ヒラギノ角ゴ Pro W3"/>
                <a:cs typeface="ヒラギノ角ゴ Pro W3"/>
              </a:rPr>
              <a:t>Here’s the code again.  Now, that we understand stacks, we can visualize the recursion.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301027" y="5101205"/>
            <a:ext cx="258847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compute(9):</a:t>
            </a:r>
            <a:endParaRPr lang="en-US" altLang="en-US" sz="11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  </a:t>
            </a:r>
            <a:r>
              <a:rPr lang="en-US" altLang="en-US" sz="11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9</a:t>
            </a:r>
            <a:endParaRPr lang="en-US" altLang="en-US" sz="11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800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 flipV="1">
            <a:off x="1981200" y="4734116"/>
            <a:ext cx="1447800" cy="55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3137654" y="5379599"/>
            <a:ext cx="2589291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compute(8):</a:t>
            </a:r>
            <a:endParaRPr lang="en-US" altLang="en-US" sz="11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</a:t>
            </a:r>
            <a:r>
              <a:rPr lang="en-US" altLang="en-US" sz="11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8</a:t>
            </a:r>
            <a:endParaRPr lang="en-US" altLang="en-US" sz="11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100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 flipV="1">
            <a:off x="4902200" y="4927469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6065822" y="5443728"/>
            <a:ext cx="254477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compute(7):</a:t>
            </a:r>
            <a:endParaRPr lang="en-US" altLang="en-US" sz="1200" b="1" dirty="0"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  <a:r>
              <a:rPr lang="en-US" altLang="en-US" sz="1200" b="1" dirty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2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7</a:t>
            </a:r>
            <a:r>
              <a:rPr lang="en-US" altLang="en-US" sz="1200" b="1" dirty="0" smtClean="0">
                <a:solidFill>
                  <a:schemeClr val="accent2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endParaRPr lang="en-US" altLang="en-US" sz="1200" b="1" dirty="0">
              <a:solidFill>
                <a:schemeClr val="accent2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200" b="1" dirty="0" smtClean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compute(intInput-1</a:t>
            </a:r>
            <a:r>
              <a:rPr lang="en-US" altLang="en-US" sz="1200" b="1" dirty="0"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990600" y="1938528"/>
            <a:ext cx="914400" cy="2057050"/>
            <a:chOff x="396875" y="1270000"/>
            <a:chExt cx="914400" cy="2057400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96875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96875" y="1270000"/>
              <a:ext cx="914400" cy="2057400"/>
              <a:chOff x="396875" y="1270000"/>
              <a:chExt cx="914400" cy="2057400"/>
            </a:xfrm>
          </p:grpSpPr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>
                <a:off x="396875" y="33274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V="1">
                <a:off x="1311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914400" y="3995578"/>
            <a:ext cx="1066800" cy="7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905000" y="3995578"/>
            <a:ext cx="1308100" cy="6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>
                <a:ea typeface="ヒラギノ角ゴ Pro W3"/>
                <a:cs typeface="ヒラギノ角ゴ Pro W3"/>
              </a:rPr>
              <a:t>Push:  main()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2286000" y="1938528"/>
            <a:ext cx="927100" cy="2057050"/>
            <a:chOff x="1908175" y="1270000"/>
            <a:chExt cx="927100" cy="2057400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1908175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1908175" y="1270000"/>
              <a:ext cx="927100" cy="2057400"/>
              <a:chOff x="1908175" y="1270000"/>
              <a:chExt cx="927100" cy="2057400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9081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V="1">
                <a:off x="2835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1920875" y="3013075"/>
                <a:ext cx="914400" cy="31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ea typeface="ヒラギノ角ゴ Pro W3"/>
                    <a:cs typeface="ヒラギノ角ゴ Pro W3"/>
                  </a:rPr>
                  <a:t>main()</a:t>
                </a:r>
              </a:p>
            </p:txBody>
          </p:sp>
        </p:grpSp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3995578"/>
            <a:ext cx="147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compute(9)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3505200" y="1938528"/>
            <a:ext cx="927100" cy="2057050"/>
            <a:chOff x="3348038" y="1270000"/>
            <a:chExt cx="927100" cy="2057400"/>
          </a:xfrm>
        </p:grpSpPr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3480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3348038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42751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3360738" y="30130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360738" y="27492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6481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compute(8)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724400" y="1938528"/>
            <a:ext cx="927100" cy="2057050"/>
            <a:chOff x="4711700" y="1219200"/>
            <a:chExt cx="927100" cy="2057400"/>
          </a:xfrm>
        </p:grpSpPr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47117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47117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56388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47244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47244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47244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59435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ea typeface="ヒラギノ角ゴ Pro W3"/>
                <a:cs typeface="ヒラギノ角ゴ Pro W3"/>
              </a:rPr>
              <a:t>compute(7)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5943600" y="1938528"/>
            <a:ext cx="927100" cy="2057050"/>
            <a:chOff x="6096000" y="1219200"/>
            <a:chExt cx="927100" cy="2057400"/>
          </a:xfrm>
        </p:grpSpPr>
        <p:sp>
          <p:nvSpPr>
            <p:cNvPr id="40" name="Line 63"/>
            <p:cNvSpPr>
              <a:spLocks noChangeShapeType="1"/>
            </p:cNvSpPr>
            <p:nvPr/>
          </p:nvSpPr>
          <p:spPr bwMode="auto">
            <a:xfrm>
              <a:off x="60960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60960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 flipV="1">
              <a:off x="70231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61087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61087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61087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108700" y="2187794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ea typeface="ヒラギノ角ゴ Pro W3"/>
                  <a:cs typeface="ヒラギノ角ゴ Pro W3"/>
                </a:rPr>
                <a:t>compute(7)</a:t>
              </a:r>
              <a:endParaRPr lang="en-US" altLang="en-US" sz="900" b="1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7239000" y="3995578"/>
            <a:ext cx="17315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ea typeface="ヒラギノ角ゴ Pro W3"/>
                <a:cs typeface="ヒラギノ角ゴ Pro W3"/>
              </a:rPr>
              <a:t>After returning</a:t>
            </a:r>
            <a:br>
              <a:rPr lang="en-US" altLang="en-US" sz="1400" b="1" dirty="0" smtClean="0"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ea typeface="ヒラギノ角ゴ Pro W3"/>
                <a:cs typeface="ヒラギノ角ゴ Pro W3"/>
              </a:rPr>
              <a:t>from compute(2)</a:t>
            </a:r>
            <a:br>
              <a:rPr lang="en-US" altLang="en-US" sz="1400" b="1" dirty="0" smtClean="0"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ea typeface="ヒラギノ角ゴ Pro W3"/>
                <a:cs typeface="ヒラギノ角ゴ Pro W3"/>
              </a:rPr>
              <a:t>pop everything</a:t>
            </a:r>
            <a:endParaRPr lang="en-US" altLang="en-US" sz="1400" b="1" dirty="0">
              <a:ea typeface="ヒラギノ角ゴ Pro W3"/>
              <a:cs typeface="ヒラギノ角ゴ Pro W3"/>
            </a:endParaRP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315200" y="1938528"/>
            <a:ext cx="927100" cy="2057050"/>
            <a:chOff x="7527925" y="1230313"/>
            <a:chExt cx="927100" cy="2057400"/>
          </a:xfrm>
        </p:grpSpPr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75279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>
              <a:off x="7527925" y="32877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 flipV="1">
              <a:off x="84550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6934200" y="3690830"/>
            <a:ext cx="438150" cy="3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ea typeface="ヒラギノ角ゴ Pro W3"/>
                <a:cs typeface="ヒラギノ角ゴ Pro W3"/>
              </a:rPr>
              <a:t>…</a:t>
            </a: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 flipH="1" flipV="1">
            <a:off x="6661910" y="4736968"/>
            <a:ext cx="360681" cy="7067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5" grpId="0"/>
      <p:bldP spid="16" grpId="0"/>
      <p:bldP spid="23" grpId="0"/>
      <p:bldP spid="30" grpId="0"/>
      <p:bldP spid="38" grpId="0"/>
      <p:bldP spid="47" grpId="0"/>
      <p:bldP spid="52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Terminology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"Useful" recursive functions have: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at least one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recursive case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at least one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base case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so that the computation terminates</a:t>
            </a:r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4267200" y="2667000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case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4267200" y="3505200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recursive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87005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+ 1)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f(5)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We have a base case and a recursive case.  What's wrong?</a:t>
            </a:r>
          </a:p>
        </p:txBody>
      </p:sp>
    </p:spTree>
    <p:extLst>
      <p:ext uri="{BB962C8B-B14F-4D97-AF65-F5344CB8AC3E}">
        <p14:creationId xmlns:p14="http://schemas.microsoft.com/office/powerpoint/2010/main" val="73856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recursive case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should call the function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on a </a:t>
            </a:r>
            <a:r>
              <a:rPr lang="en-US" altLang="en-US" i="1" smtClean="0">
                <a:ea typeface="ＭＳ Ｐゴシック" panose="020B0600070205080204" pitchFamily="34" charset="-128"/>
              </a:rPr>
              <a:t>simpler input</a:t>
            </a:r>
            <a:r>
              <a:rPr lang="en-US" altLang="en-US" smtClean="0"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bringing us closer and closer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to the base case.</a:t>
            </a:r>
          </a:p>
        </p:txBody>
      </p:sp>
    </p:spTree>
    <p:extLst>
      <p:ext uri="{BB962C8B-B14F-4D97-AF65-F5344CB8AC3E}">
        <p14:creationId xmlns:p14="http://schemas.microsoft.com/office/powerpoint/2010/main" val="353111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 +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f(100)</a:t>
            </a:r>
          </a:p>
        </p:txBody>
      </p:sp>
    </p:spTree>
    <p:extLst>
      <p:ext uri="{BB962C8B-B14F-4D97-AF65-F5344CB8AC3E}">
        <p14:creationId xmlns:p14="http://schemas.microsoft.com/office/powerpoint/2010/main" val="211458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n + f(n - 1)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f(2)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f(1)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f(0)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4! = </a:t>
            </a:r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4 × 3 × 2 × 1 = 24</a:t>
            </a:r>
          </a:p>
        </p:txBody>
      </p:sp>
    </p:spTree>
    <p:extLst>
      <p:ext uri="{BB962C8B-B14F-4D97-AF65-F5344CB8AC3E}">
        <p14:creationId xmlns:p14="http://schemas.microsoft.com/office/powerpoint/2010/main" val="8542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9!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362,880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10!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423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9! =		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10! = 10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	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! = 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× (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That's a recursive definition!</a:t>
            </a:r>
          </a:p>
        </p:txBody>
      </p:sp>
    </p:spTree>
    <p:extLst>
      <p:ext uri="{BB962C8B-B14F-4D97-AF65-F5344CB8AC3E}">
        <p14:creationId xmlns:p14="http://schemas.microsoft.com/office/powerpoint/2010/main" val="37542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ea typeface="ＭＳ Ｐゴシック" panose="020B0600070205080204" pitchFamily="34" charset="-128"/>
              </a:rPr>
              <a:t>def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fact(n):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	return n *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fact(n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1 ×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 × 2 × 1 × 0 ×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963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did we do wrong?</a:t>
            </a:r>
          </a:p>
          <a:p>
            <a:endParaRPr lang="en-US" altLang="en-US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is the base case for factorial?</a:t>
            </a:r>
          </a:p>
        </p:txBody>
      </p:sp>
    </p:spTree>
    <p:extLst>
      <p:ext uri="{BB962C8B-B14F-4D97-AF65-F5344CB8AC3E}">
        <p14:creationId xmlns:p14="http://schemas.microsoft.com/office/powerpoint/2010/main" val="38569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77073" cy="4156799"/>
          </a:xfrm>
        </p:spPr>
        <p:txBody>
          <a:bodyPr/>
          <a:lstStyle/>
          <a:p>
            <a:r>
              <a:rPr lang="en-US" dirty="0" smtClean="0"/>
              <a:t>Lab has been cancelled this week!</a:t>
            </a:r>
          </a:p>
          <a:p>
            <a:pPr lvl="1"/>
            <a:r>
              <a:rPr lang="en-US" dirty="0" smtClean="0"/>
              <a:t>Work on your project instead</a:t>
            </a:r>
          </a:p>
          <a:p>
            <a:endParaRPr lang="en-US" dirty="0"/>
          </a:p>
          <a:p>
            <a:r>
              <a:rPr lang="en-US" dirty="0" smtClean="0"/>
              <a:t>Project </a:t>
            </a:r>
            <a:r>
              <a:rPr lang="en-US" dirty="0"/>
              <a:t>1 is out</a:t>
            </a:r>
          </a:p>
          <a:p>
            <a:pPr lvl="1"/>
            <a:r>
              <a:rPr lang="en-US" dirty="0"/>
              <a:t>Due by Tuesday, November 17th at 8:59:59 PM</a:t>
            </a:r>
          </a:p>
          <a:p>
            <a:pPr lvl="1"/>
            <a:r>
              <a:rPr lang="en-US" dirty="0"/>
              <a:t>Do NOT procrastinate!</a:t>
            </a:r>
          </a:p>
          <a:p>
            <a:pPr lvl="3"/>
            <a:endParaRPr lang="en-US" dirty="0"/>
          </a:p>
          <a:p>
            <a:r>
              <a:rPr lang="en-US" dirty="0"/>
              <a:t>Next Class: </a:t>
            </a:r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r>
              <a:rPr lang="en-US" dirty="0" smtClean="0"/>
              <a:t>To begin to learn how to “think” recursively</a:t>
            </a:r>
          </a:p>
          <a:p>
            <a:r>
              <a:rPr lang="en-US" dirty="0" smtClean="0"/>
              <a:t>To better understand the concept of stacks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M.C</a:t>
            </a:r>
            <a:r>
              <a:rPr lang="en-US" altLang="en-US" dirty="0"/>
              <a:t>. Escher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>"</a:t>
            </a:r>
            <a:r>
              <a:rPr lang="en-US" altLang="en-US" dirty="0"/>
              <a:t>Drawing Hands" (1948)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96150"/>
            <a:ext cx="464343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computer science, recursion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pPr lvl="3"/>
            <a:endParaRPr lang="en-US" dirty="0"/>
          </a:p>
          <a:p>
            <a:r>
              <a:rPr lang="en-US" dirty="0"/>
              <a:t>Solving a problem using recursion means the solution depends on solutions to smaller instances of the same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1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procedure, there are a few things we want to keep in mind:</a:t>
            </a:r>
          </a:p>
          <a:p>
            <a:pPr lvl="1"/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lvl="1"/>
            <a:r>
              <a:rPr lang="en-US" sz="3200" dirty="0" smtClean="0"/>
              <a:t>We need to define a “base case” to stop at</a:t>
            </a:r>
          </a:p>
          <a:p>
            <a:pPr lvl="1"/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57500" y="3407173"/>
            <a:ext cx="3429001" cy="928595"/>
            <a:chOff x="2438399" y="3005374"/>
            <a:chExt cx="3048001" cy="6694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38399" y="3005374"/>
              <a:ext cx="1008623" cy="288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Courier New" panose="02070309020205020404" pitchFamily="49" charset="0"/>
                  <a:ea typeface="ヒラギノ角ゴ Pro W3"/>
                  <a:cs typeface="Courier New" panose="02070309020205020404" pitchFamily="49" charset="0"/>
                </a:rPr>
                <a:t>main()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91000" y="3386375"/>
              <a:ext cx="1295400" cy="288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Courier New" panose="02070309020205020404" pitchFamily="49" charset="0"/>
                  <a:ea typeface="ヒラギノ角ゴ Pro W3"/>
                  <a:cs typeface="Courier New" panose="02070309020205020404" pitchFamily="49" charset="0"/>
                </a:rPr>
                <a:t>square()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447022" y="3175000"/>
              <a:ext cx="743978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581400" y="5384483"/>
            <a:ext cx="1981200" cy="711200"/>
            <a:chOff x="2590800" y="5181600"/>
            <a:chExt cx="1981200" cy="7112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90800" y="5486400"/>
              <a:ext cx="1600200" cy="40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Courier New" panose="02070309020205020404" pitchFamily="49" charset="0"/>
                  <a:ea typeface="ヒラギノ角ゴ Pro W3"/>
                  <a:cs typeface="Courier New" panose="02070309020205020404" pitchFamily="49" charset="0"/>
                </a:rPr>
                <a:t>compute()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191000" y="57150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4572000" y="51816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3810000" y="5181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10000" y="5181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0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38298</TotalTime>
  <Words>1039</Words>
  <Application>Microsoft Office PowerPoint</Application>
  <PresentationFormat>On-screen Show (4:3)</PresentationFormat>
  <Paragraphs>271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19 – Recursion</vt:lpstr>
      <vt:lpstr>Last Class We Covered</vt:lpstr>
      <vt:lpstr>Any Questions from Last Time?</vt:lpstr>
      <vt:lpstr>Today’s Objectives</vt:lpstr>
      <vt:lpstr>Introduction to Recursion</vt:lpstr>
      <vt:lpstr> M.C. Escher: "Drawing Hands" (1948)</vt:lpstr>
      <vt:lpstr>What is Recursion?</vt:lpstr>
      <vt:lpstr>Recursive Procedures</vt:lpstr>
      <vt:lpstr>Normal vs Recursive Functions</vt:lpstr>
      <vt:lpstr>Why Would We Use Recursion?</vt:lpstr>
      <vt:lpstr>Simple Recursion Example</vt:lpstr>
      <vt:lpstr>Visualizing Recursion</vt:lpstr>
      <vt:lpstr>Stacks</vt:lpstr>
      <vt:lpstr>Stacks</vt:lpstr>
      <vt:lpstr>Stacks</vt:lpstr>
      <vt:lpstr>Stacks</vt:lpstr>
      <vt:lpstr>Stacks and Functions</vt:lpstr>
      <vt:lpstr>Stacks and Functions</vt:lpstr>
      <vt:lpstr>Stacks and Recursion</vt:lpstr>
      <vt:lpstr>Back to the Simple Recursion Program</vt:lpstr>
      <vt:lpstr>Stack and Recursion in Action</vt:lpstr>
      <vt:lpstr>Defining Recursion</vt:lpstr>
      <vt:lpstr>Terminology</vt:lpstr>
      <vt:lpstr>Recursion</vt:lpstr>
      <vt:lpstr>Recursion</vt:lpstr>
      <vt:lpstr>Recursion</vt:lpstr>
      <vt:lpstr>Recursion</vt:lpstr>
      <vt:lpstr>Factorial</vt:lpstr>
      <vt:lpstr>Factorial</vt:lpstr>
      <vt:lpstr>Factorial</vt:lpstr>
      <vt:lpstr>Factorial</vt:lpstr>
      <vt:lpstr>Factorial</vt:lpstr>
      <vt:lpstr>Any Other Questions?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530</cp:revision>
  <dcterms:created xsi:type="dcterms:W3CDTF">2014-05-05T14:25:42Z</dcterms:created>
  <dcterms:modified xsi:type="dcterms:W3CDTF">2016-07-02T04:30:24Z</dcterms:modified>
</cp:coreProperties>
</file>